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257" r:id="rId5"/>
    <p:sldId id="304" r:id="rId6"/>
    <p:sldId id="258" r:id="rId7"/>
    <p:sldId id="323" r:id="rId8"/>
    <p:sldId id="308" r:id="rId9"/>
    <p:sldId id="309" r:id="rId10"/>
    <p:sldId id="310" r:id="rId11"/>
    <p:sldId id="311" r:id="rId12"/>
    <p:sldId id="314" r:id="rId13"/>
    <p:sldId id="316" r:id="rId14"/>
    <p:sldId id="317" r:id="rId15"/>
    <p:sldId id="318" r:id="rId16"/>
    <p:sldId id="312" r:id="rId17"/>
    <p:sldId id="313" r:id="rId18"/>
    <p:sldId id="327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24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67DC3-1D50-4715-B3D2-E2A0D9A8E63F}" v="199" dt="2019-03-06T08:23:2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ziekenhuis.nl/poliklinieken/gynaecologie/video-s/hoe-gaat-een-keizersnede-in-zijn-werk/item2202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k1MYUDPS2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QkULC1bXz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Bevalling en pathologie zwangerschap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P 6 Les 5</a:t>
            </a:r>
          </a:p>
          <a:p>
            <a:pPr algn="l"/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Gezondheidskunde</a:t>
            </a:r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Ontsluitingsfase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Fase van de ontsluiting van de baarmoedermond: tot 10 centimeter </a:t>
            </a:r>
          </a:p>
          <a:p>
            <a:r>
              <a:rPr lang="nl-NL" dirty="0"/>
              <a:t>Baarmoederhals verstrijkt </a:t>
            </a:r>
          </a:p>
          <a:p>
            <a:r>
              <a:rPr lang="nl-NL" dirty="0"/>
              <a:t>Snelheid: ongeveer 1 cm per uur</a:t>
            </a:r>
          </a:p>
          <a:p>
            <a:r>
              <a:rPr lang="nl-NL" dirty="0"/>
              <a:t>Weeën steeds sneller: uiteindelijk om de 3 min een wee van ongeveer 1 minuut</a:t>
            </a:r>
          </a:p>
        </p:txBody>
      </p:sp>
    </p:spTree>
    <p:extLst>
      <p:ext uri="{BB962C8B-B14F-4D97-AF65-F5344CB8AC3E}">
        <p14:creationId xmlns:p14="http://schemas.microsoft.com/office/powerpoint/2010/main" val="6047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Uitdrijvingsfase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Uitdrijvings- of persweeën duwen het kind naar buiten</a:t>
            </a:r>
          </a:p>
          <a:p>
            <a:r>
              <a:rPr lang="nl-NL" dirty="0"/>
              <a:t>Vrouw perst actief mee</a:t>
            </a:r>
          </a:p>
          <a:p>
            <a:r>
              <a:rPr lang="nl-NL" dirty="0"/>
              <a:t>Duur: bij het eerste kind 1-2 uur</a:t>
            </a:r>
          </a:p>
          <a:p>
            <a:r>
              <a:rPr lang="nl-NL" dirty="0"/>
              <a:t>Baby wordt geboren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75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Nageboortefase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Tijd tussen de geboorte en de geboorte van de placenta</a:t>
            </a:r>
          </a:p>
          <a:p>
            <a:r>
              <a:rPr lang="nl-NL" dirty="0"/>
              <a:t>Nageboorte weeën </a:t>
            </a:r>
            <a:r>
              <a:rPr lang="nl-NL" dirty="0">
                <a:sym typeface="Wingdings" pitchFamily="2" charset="2"/>
              </a:rPr>
              <a:t> zorgen voor krachtig samentrekken om de placenta en vliezen uit te stoten</a:t>
            </a:r>
          </a:p>
          <a:p>
            <a:r>
              <a:rPr lang="nl-NL" dirty="0">
                <a:sym typeface="Wingdings" pitchFamily="2" charset="2"/>
              </a:rPr>
              <a:t>Duur: normaal een kwartier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56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Keizersnede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hlinkClick r:id="" action="ppaction://noaction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Animatie keizersnede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30" y="3010486"/>
            <a:ext cx="4108406" cy="33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6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64" y="4439376"/>
            <a:ext cx="2788747" cy="209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Pasgeboren baby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1" y="2090532"/>
            <a:ext cx="2868883" cy="192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23" y="712602"/>
            <a:ext cx="34550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04" y="3857410"/>
            <a:ext cx="3062003" cy="229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1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D073D-2FE8-4325-B2AF-B7002FAB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Pathologie zwangerschap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BDA1E2-3F63-45C9-A498-3913FAD97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87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Afwijkende zwangerschappen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Bloedverlies tijdens de eerste helft van de zwangerschap</a:t>
            </a:r>
          </a:p>
          <a:p>
            <a:r>
              <a:rPr lang="nl-NL" dirty="0"/>
              <a:t>Bloedverlies tijdens de tweede helft van de zwangerschap</a:t>
            </a:r>
          </a:p>
          <a:p>
            <a:r>
              <a:rPr lang="nl-NL" dirty="0"/>
              <a:t>Intra-uteriene vruchtdood</a:t>
            </a:r>
          </a:p>
          <a:p>
            <a:r>
              <a:rPr lang="nl-NL" dirty="0"/>
              <a:t>Vroeggeboorte</a:t>
            </a:r>
          </a:p>
          <a:p>
            <a:r>
              <a:rPr lang="nl-NL" dirty="0"/>
              <a:t>Veel of weinig vruchtwater</a:t>
            </a:r>
          </a:p>
          <a:p>
            <a:r>
              <a:rPr lang="nl-NL" dirty="0"/>
              <a:t>Groeistoornissen</a:t>
            </a:r>
          </a:p>
          <a:p>
            <a:r>
              <a:rPr lang="nl-NL" dirty="0"/>
              <a:t>Hyperemesis </a:t>
            </a:r>
            <a:r>
              <a:rPr lang="nl-NL" dirty="0" err="1"/>
              <a:t>gravidarum</a:t>
            </a:r>
            <a:endParaRPr lang="nl-NL" dirty="0"/>
          </a:p>
          <a:p>
            <a:r>
              <a:rPr lang="nl-NL" dirty="0"/>
              <a:t>Hypertensie, (pre-)eclampsie en HELLP-syndroom</a:t>
            </a:r>
          </a:p>
          <a:p>
            <a:r>
              <a:rPr lang="nl-NL" dirty="0"/>
              <a:t>Bekkeninstabiliteit</a:t>
            </a:r>
          </a:p>
          <a:p>
            <a:r>
              <a:rPr lang="nl-NL" dirty="0"/>
              <a:t>Zwangerschapsdiabetes</a:t>
            </a:r>
          </a:p>
          <a:p>
            <a:r>
              <a:rPr lang="nl-NL" dirty="0"/>
              <a:t>Zwangerschapsanemie</a:t>
            </a:r>
          </a:p>
          <a:p>
            <a:r>
              <a:rPr lang="nl-NL" dirty="0"/>
              <a:t>Zwangerschapsdermatosen</a:t>
            </a:r>
          </a:p>
        </p:txBody>
      </p:sp>
    </p:spTree>
    <p:extLst>
      <p:ext uri="{BB962C8B-B14F-4D97-AF65-F5344CB8AC3E}">
        <p14:creationId xmlns:p14="http://schemas.microsoft.com/office/powerpoint/2010/main" val="299755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Bloedverlies tijdens de eerste helft van 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Molazwangerschap</a:t>
            </a:r>
          </a:p>
          <a:p>
            <a:pPr marL="393192" lvl="1" indent="0">
              <a:buNone/>
            </a:pPr>
            <a:endParaRPr lang="nl-NL" dirty="0"/>
          </a:p>
          <a:p>
            <a:r>
              <a:rPr lang="nl-NL" dirty="0"/>
              <a:t>Buitenbaarmoederlijke zwangerschap</a:t>
            </a:r>
          </a:p>
          <a:p>
            <a:pPr marL="393192" lvl="1" indent="0">
              <a:buNone/>
            </a:pPr>
            <a:endParaRPr lang="nl-NL" dirty="0"/>
          </a:p>
          <a:p>
            <a:r>
              <a:rPr lang="nl-NL" dirty="0"/>
              <a:t>Abortus</a:t>
            </a:r>
          </a:p>
          <a:p>
            <a:pPr marL="393192" lvl="1" indent="0">
              <a:buNone/>
            </a:pPr>
            <a:r>
              <a:rPr lang="nl-NL" dirty="0"/>
              <a:t>Spontaan komt voor bij 10-15% van de zwangerschappen.</a:t>
            </a:r>
          </a:p>
        </p:txBody>
      </p:sp>
    </p:spTree>
    <p:extLst>
      <p:ext uri="{BB962C8B-B14F-4D97-AF65-F5344CB8AC3E}">
        <p14:creationId xmlns:p14="http://schemas.microsoft.com/office/powerpoint/2010/main" val="225196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Molazwangerschap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nl-NL" dirty="0"/>
              <a:t>Er is geen vrucht, maar vaak een druiventrosvormige woekering van blaasjes met vocht.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45" y="3108879"/>
            <a:ext cx="5506855" cy="33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5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Buitenbaarmoederlijke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nl-NL" dirty="0"/>
              <a:t>Bevruchte cel die zich nestelt in de eileider, buikholte of eierstok.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07" y="3150316"/>
            <a:ext cx="5437793" cy="326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4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4732606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Terugblik op de vorige keer</a:t>
            </a:r>
          </a:p>
          <a:p>
            <a:r>
              <a:rPr lang="nl-NL" dirty="0"/>
              <a:t>Bevalling</a:t>
            </a:r>
          </a:p>
          <a:p>
            <a:pPr lvl="1"/>
            <a:r>
              <a:rPr lang="nl-NL" dirty="0"/>
              <a:t>Ligging van de baby</a:t>
            </a:r>
          </a:p>
          <a:p>
            <a:pPr lvl="1"/>
            <a:r>
              <a:rPr lang="nl-NL" dirty="0"/>
              <a:t>Start van de bevalling</a:t>
            </a:r>
          </a:p>
          <a:p>
            <a:pPr lvl="1"/>
            <a:r>
              <a:rPr lang="nl-NL" dirty="0"/>
              <a:t>Fasen tijdens de bevalling</a:t>
            </a:r>
          </a:p>
          <a:p>
            <a:pPr lvl="1"/>
            <a:r>
              <a:rPr lang="nl-NL" dirty="0"/>
              <a:t>Natuurlijke bevalling</a:t>
            </a:r>
          </a:p>
          <a:p>
            <a:pPr lvl="1"/>
            <a:r>
              <a:rPr lang="nl-NL" dirty="0"/>
              <a:t>Keizersnede</a:t>
            </a:r>
          </a:p>
          <a:p>
            <a:r>
              <a:rPr lang="nl-NL" dirty="0"/>
              <a:t>Pathologie zwangerschap</a:t>
            </a:r>
          </a:p>
          <a:p>
            <a:pPr lvl="1"/>
            <a:r>
              <a:rPr lang="nl-NL" dirty="0"/>
              <a:t>Afwijkende zwangerschappen</a:t>
            </a:r>
          </a:p>
          <a:p>
            <a:pPr lvl="1"/>
            <a:r>
              <a:rPr lang="nl-NL" dirty="0"/>
              <a:t>Ziekten en zwangerschap</a:t>
            </a:r>
          </a:p>
          <a:p>
            <a:pPr lvl="1"/>
            <a:r>
              <a:rPr lang="nl-NL" dirty="0"/>
              <a:t>Infecties tijdens de zwangerschap</a:t>
            </a:r>
          </a:p>
          <a:p>
            <a:pPr lvl="1"/>
            <a:r>
              <a:rPr lang="nl-NL" dirty="0"/>
              <a:t>Psychische en verstandelijke aandoeningen</a:t>
            </a:r>
          </a:p>
          <a:p>
            <a:r>
              <a:rPr lang="nl-NL" dirty="0"/>
              <a:t>Voor de volgende keer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is geen boek van deze les.</a:t>
            </a:r>
          </a:p>
          <a:p>
            <a:pPr marL="0" indent="0">
              <a:buNone/>
            </a:pPr>
            <a:r>
              <a:rPr lang="nl-NL" dirty="0"/>
              <a:t>Tip! maak aantekeningen in deze les.</a:t>
            </a:r>
          </a:p>
        </p:txBody>
      </p:sp>
    </p:spTree>
    <p:extLst>
      <p:ext uri="{BB962C8B-B14F-4D97-AF65-F5344CB8AC3E}">
        <p14:creationId xmlns:p14="http://schemas.microsoft.com/office/powerpoint/2010/main" val="233420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Bloedverlies tijdens de tweede helft van 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Voorliggende placenta</a:t>
            </a:r>
          </a:p>
          <a:p>
            <a:endParaRPr lang="nl-NL" dirty="0"/>
          </a:p>
          <a:p>
            <a:r>
              <a:rPr lang="nl-NL" dirty="0"/>
              <a:t>Ingegroeide placenta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 placenta raakt vergroeid met meer dan een 	derde van de baarmoederwand.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Voorliggende vaten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 één of meerdere foetale bloedvaten van de 	placenta of van de navelstreng voor de 	geboorte-	uitgang.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 natuurlijke bevalling 50-95% van de 	baby’s komt 	te overlijden.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95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561458" cy="591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1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Intra-uteriene vruchtdood (IUV)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Baby overlijdt na 16 weken zwangerschap of later in de baarmoeder.</a:t>
            </a:r>
          </a:p>
          <a:p>
            <a:endParaRPr lang="nl-NL" dirty="0"/>
          </a:p>
          <a:p>
            <a:r>
              <a:rPr lang="nl-NL" dirty="0"/>
              <a:t>Enkele oorzaken:</a:t>
            </a:r>
          </a:p>
          <a:p>
            <a:pPr lvl="1"/>
            <a:r>
              <a:rPr lang="nl-NL" dirty="0"/>
              <a:t>Aangeboren afwijkingen bij de baby</a:t>
            </a:r>
          </a:p>
          <a:p>
            <a:pPr lvl="1"/>
            <a:r>
              <a:rPr lang="nl-NL" dirty="0"/>
              <a:t>Onvoldoende werkende placenta</a:t>
            </a:r>
          </a:p>
          <a:p>
            <a:pPr lvl="1"/>
            <a:r>
              <a:rPr lang="nl-NL" dirty="0"/>
              <a:t>Diabetes mellitus</a:t>
            </a:r>
          </a:p>
          <a:p>
            <a:pPr lvl="1"/>
            <a:r>
              <a:rPr lang="nl-NL" dirty="0"/>
              <a:t>Infecties van de moeder</a:t>
            </a:r>
          </a:p>
          <a:p>
            <a:pPr lvl="1"/>
            <a:r>
              <a:rPr lang="nl-NL" dirty="0"/>
              <a:t>Knoop in de navelstreng</a:t>
            </a:r>
          </a:p>
        </p:txBody>
      </p:sp>
    </p:spTree>
    <p:extLst>
      <p:ext uri="{BB962C8B-B14F-4D97-AF65-F5344CB8AC3E}">
        <p14:creationId xmlns:p14="http://schemas.microsoft.com/office/powerpoint/2010/main" val="3551779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Vroeggeboorte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Baby wordt geboren na een zwangerschap tussen de 25 en 37 weken.</a:t>
            </a:r>
          </a:p>
          <a:p>
            <a:r>
              <a:rPr lang="nl-NL" dirty="0"/>
              <a:t>Gewicht baby 600 – 3500 gram.</a:t>
            </a:r>
          </a:p>
        </p:txBody>
      </p:sp>
    </p:spTree>
    <p:extLst>
      <p:ext uri="{BB962C8B-B14F-4D97-AF65-F5344CB8AC3E}">
        <p14:creationId xmlns:p14="http://schemas.microsoft.com/office/powerpoint/2010/main" val="841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of te weinig vruchtwater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Normaal 500 tot 1500 ml</a:t>
            </a:r>
          </a:p>
          <a:p>
            <a:r>
              <a:rPr lang="nl-NL" dirty="0"/>
              <a:t>Te weinig vruchtwater: longproblemen baby en dwangstand gewrichten</a:t>
            </a:r>
          </a:p>
          <a:p>
            <a:r>
              <a:rPr lang="nl-NL" dirty="0"/>
              <a:t>Te veel vruchtwater: belastend voor de zwangere.</a:t>
            </a:r>
          </a:p>
        </p:txBody>
      </p:sp>
    </p:spTree>
    <p:extLst>
      <p:ext uri="{BB962C8B-B14F-4D97-AF65-F5344CB8AC3E}">
        <p14:creationId xmlns:p14="http://schemas.microsoft.com/office/powerpoint/2010/main" val="2924298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Groeistoornissen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Genetisch</a:t>
            </a:r>
          </a:p>
          <a:p>
            <a:r>
              <a:rPr lang="nl-NL" dirty="0"/>
              <a:t>Ziekte</a:t>
            </a:r>
          </a:p>
          <a:p>
            <a:r>
              <a:rPr lang="nl-NL" dirty="0"/>
              <a:t>Medicijnen</a:t>
            </a:r>
          </a:p>
          <a:p>
            <a:r>
              <a:rPr lang="nl-NL" dirty="0"/>
              <a:t>Alcohol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Infecties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8" y="3313300"/>
            <a:ext cx="5349587" cy="30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Hyperemesis </a:t>
            </a:r>
            <a:r>
              <a:rPr lang="nl-NL" dirty="0" err="1"/>
              <a:t>gravidarum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Extreme misselijkheid en braken tijdens zwangerschap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Gevolgen:</a:t>
            </a:r>
          </a:p>
          <a:p>
            <a:r>
              <a:rPr lang="nl-NL" dirty="0"/>
              <a:t>Gewichtsverlies</a:t>
            </a:r>
          </a:p>
          <a:p>
            <a:r>
              <a:rPr lang="nl-NL" dirty="0"/>
              <a:t>Ondervoeding </a:t>
            </a:r>
          </a:p>
          <a:p>
            <a:r>
              <a:rPr lang="nl-NL" dirty="0"/>
              <a:t>Uitdroging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33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Hypertensie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Vanaf tweede helft zwangerschap</a:t>
            </a:r>
          </a:p>
          <a:p>
            <a:r>
              <a:rPr lang="nl-NL" dirty="0"/>
              <a:t>Hoge bloeddruk veroorzaakt schade aan de binnenkant van de vaten.</a:t>
            </a:r>
          </a:p>
          <a:p>
            <a:r>
              <a:rPr lang="nl-NL" dirty="0"/>
              <a:t>Gevaar loslaten placenta</a:t>
            </a:r>
          </a:p>
        </p:txBody>
      </p:sp>
    </p:spTree>
    <p:extLst>
      <p:ext uri="{BB962C8B-B14F-4D97-AF65-F5344CB8AC3E}">
        <p14:creationId xmlns:p14="http://schemas.microsoft.com/office/powerpoint/2010/main" val="217889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Pre-eclampsie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Zwangerschapsvergiftiging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Hoge bloeddruk met eiwitten in de urine</a:t>
            </a:r>
          </a:p>
          <a:p>
            <a:endParaRPr lang="nl-NL" dirty="0"/>
          </a:p>
          <a:p>
            <a:r>
              <a:rPr lang="nl-NL" dirty="0"/>
              <a:t>Wordt alleen behandeld bij gevaar moeder</a:t>
            </a:r>
          </a:p>
        </p:txBody>
      </p:sp>
    </p:spTree>
    <p:extLst>
      <p:ext uri="{BB962C8B-B14F-4D97-AF65-F5344CB8AC3E}">
        <p14:creationId xmlns:p14="http://schemas.microsoft.com/office/powerpoint/2010/main" val="3154146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Eclampsie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Ernstige vorm van zwangerschapsvergiftiging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pPr marL="0" indent="0">
              <a:buNone/>
            </a:pPr>
            <a:r>
              <a:rPr lang="nl-NL" dirty="0"/>
              <a:t>Naast pre-eclampsie:</a:t>
            </a:r>
          </a:p>
          <a:p>
            <a:r>
              <a:rPr lang="nl-NL" dirty="0"/>
              <a:t>Stuipen</a:t>
            </a:r>
          </a:p>
          <a:p>
            <a:r>
              <a:rPr lang="nl-NL" dirty="0"/>
              <a:t>Tintelingen in de vingers</a:t>
            </a:r>
          </a:p>
          <a:p>
            <a:r>
              <a:rPr lang="nl-NL" dirty="0"/>
              <a:t>Pijn, gespannen gevoel in de buik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Levensgevaarlijke situatie</a:t>
            </a:r>
          </a:p>
          <a:p>
            <a:r>
              <a:rPr lang="nl-NL" dirty="0"/>
              <a:t>Orgaanschade bij de moeder en stollingsstoornissen kunnen een hersenbloeding veroorzaken.</a:t>
            </a:r>
          </a:p>
          <a:p>
            <a:r>
              <a:rPr lang="nl-NL" dirty="0"/>
              <a:t>stuiptrekkingen </a:t>
            </a:r>
            <a:r>
              <a:rPr lang="nl-NL" dirty="0">
                <a:sym typeface="Wingdings" pitchFamily="2" charset="2"/>
              </a:rPr>
              <a:t> placenta sterft af.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53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keer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Erfelijkheidsleer </a:t>
            </a:r>
          </a:p>
          <a:p>
            <a:r>
              <a:rPr lang="nl-NL" dirty="0"/>
              <a:t>Celdeling</a:t>
            </a:r>
          </a:p>
          <a:p>
            <a:r>
              <a:rPr lang="nl-NL" dirty="0"/>
              <a:t>Bevruchting</a:t>
            </a:r>
          </a:p>
          <a:p>
            <a:r>
              <a:rPr lang="nl-NL" dirty="0"/>
              <a:t>Innesteling van de vrucht</a:t>
            </a:r>
          </a:p>
          <a:p>
            <a:r>
              <a:rPr lang="nl-NL" dirty="0"/>
              <a:t>Zwangerschap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Filmpje van zaadje tot bevalling</a:t>
            </a:r>
            <a:endParaRPr lang="nl-NL" dirty="0"/>
          </a:p>
        </p:txBody>
      </p:sp>
      <p:pic>
        <p:nvPicPr>
          <p:cNvPr id="4" name="Picture 4" descr="Afbeeldingsresultaat voor hersentraining">
            <a:extLst>
              <a:ext uri="{FF2B5EF4-FFF2-40B4-BE49-F238E27FC236}">
                <a16:creationId xmlns:a16="http://schemas.microsoft.com/office/drawing/2014/main" id="{9789FD95-7F44-4BDF-B128-88579A54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58" y="356156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HELLP-syndroom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Hemolyse, </a:t>
            </a:r>
            <a:r>
              <a:rPr lang="nl-NL" dirty="0" err="1"/>
              <a:t>elevated</a:t>
            </a:r>
            <a:r>
              <a:rPr lang="nl-NL" dirty="0"/>
              <a:t> </a:t>
            </a:r>
            <a:r>
              <a:rPr lang="nl-NL" dirty="0" err="1"/>
              <a:t>liver</a:t>
            </a:r>
            <a:r>
              <a:rPr lang="nl-NL" dirty="0"/>
              <a:t> </a:t>
            </a:r>
            <a:r>
              <a:rPr lang="nl-NL" dirty="0" err="1"/>
              <a:t>enzymes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low </a:t>
            </a:r>
            <a:r>
              <a:rPr lang="nl-NL" dirty="0" err="1"/>
              <a:t>platelets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= afbraak rode bloedcellen, verstoorde leverfuncties en tekort bloedplaatjes (stollingsproblemen)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Opname in ziekenhuis op High Care afdeling voor </a:t>
            </a:r>
            <a:r>
              <a:rPr lang="nl-NL" dirty="0" err="1"/>
              <a:t>zwangeren</a:t>
            </a:r>
            <a:endParaRPr lang="nl-NL" dirty="0"/>
          </a:p>
          <a:p>
            <a:r>
              <a:rPr lang="nl-NL" dirty="0"/>
              <a:t>Observatie</a:t>
            </a:r>
          </a:p>
          <a:p>
            <a:r>
              <a:rPr lang="nl-NL" dirty="0"/>
              <a:t>Controle</a:t>
            </a:r>
          </a:p>
          <a:p>
            <a:r>
              <a:rPr lang="nl-NL" dirty="0"/>
              <a:t>Symptoombestrijding</a:t>
            </a:r>
          </a:p>
          <a:p>
            <a:r>
              <a:rPr lang="nl-NL" dirty="0"/>
              <a:t>geboorte vervroegen</a:t>
            </a:r>
          </a:p>
          <a:p>
            <a:pPr marL="0" indent="0">
              <a:buNone/>
            </a:pPr>
            <a:endParaRPr lang="nl-NL" dirty="0"/>
          </a:p>
          <a:p>
            <a:pPr marL="36576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84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Bekkeninstabiliteit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Voortijdige en extreme verweking van de banden in het bekken.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5C0278-C29B-4616-BF80-B702AEDB6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60" y="3601329"/>
            <a:ext cx="5494740" cy="27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9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Zwangerschapsdiabetes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Glucose in de urine</a:t>
            </a:r>
          </a:p>
          <a:p>
            <a:r>
              <a:rPr lang="nl-NL" dirty="0"/>
              <a:t>Bloedsuikergehalte verhoogd</a:t>
            </a:r>
          </a:p>
          <a:p>
            <a:r>
              <a:rPr lang="nl-NL" dirty="0"/>
              <a:t>Voor de 34</a:t>
            </a:r>
            <a:r>
              <a:rPr lang="nl-NL" baseline="30000" dirty="0"/>
              <a:t>e</a:t>
            </a:r>
            <a:r>
              <a:rPr lang="nl-NL" dirty="0"/>
              <a:t> week? Leren insuline spuiten</a:t>
            </a:r>
          </a:p>
        </p:txBody>
      </p:sp>
    </p:spTree>
    <p:extLst>
      <p:ext uri="{BB962C8B-B14F-4D97-AF65-F5344CB8AC3E}">
        <p14:creationId xmlns:p14="http://schemas.microsoft.com/office/powerpoint/2010/main" val="1952435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Zwangerschapsanemie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Hemoglobinegehalte in het bloed daalt.</a:t>
            </a:r>
          </a:p>
        </p:txBody>
      </p:sp>
    </p:spTree>
    <p:extLst>
      <p:ext uri="{BB962C8B-B14F-4D97-AF65-F5344CB8AC3E}">
        <p14:creationId xmlns:p14="http://schemas.microsoft.com/office/powerpoint/2010/main" val="3193019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Zwangerschapsdermatosen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Jeuk </a:t>
            </a:r>
          </a:p>
          <a:p>
            <a:pPr marL="365760" lvl="1" indent="0">
              <a:buNone/>
            </a:pPr>
            <a:r>
              <a:rPr lang="nl-NL" dirty="0"/>
              <a:t>Laatste deel zwangerschap </a:t>
            </a:r>
            <a:r>
              <a:rPr lang="nl-NL" dirty="0">
                <a:sym typeface="Wingdings" pitchFamily="2" charset="2"/>
              </a:rPr>
              <a:t> uiting van een gestoorde leverfunctie  ophoping galzure zouten is dan de oorzaak van de jeuk.</a:t>
            </a:r>
          </a:p>
          <a:p>
            <a:pPr marL="365760" lvl="1" indent="0">
              <a:buNone/>
            </a:pPr>
            <a:endParaRPr lang="nl-NL" dirty="0">
              <a:sym typeface="Wingdings" pitchFamily="2" charset="2"/>
            </a:endParaRPr>
          </a:p>
          <a:p>
            <a:pPr marL="342900" indent="-342900"/>
            <a:r>
              <a:rPr lang="nl-NL" dirty="0">
                <a:sym typeface="Wingdings" pitchFamily="2" charset="2"/>
              </a:rPr>
              <a:t>Zwangerschapsmasker</a:t>
            </a:r>
          </a:p>
          <a:p>
            <a:pPr marL="365760" lvl="1" indent="0">
              <a:buNone/>
            </a:pPr>
            <a:r>
              <a:rPr lang="nl-NL" dirty="0">
                <a:sym typeface="Wingdings" pitchFamily="2" charset="2"/>
              </a:rPr>
              <a:t>Pigmentvorming in het gezicht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517517"/>
            <a:ext cx="2457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70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Ziekten en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Diabetes mellitus</a:t>
            </a:r>
          </a:p>
          <a:p>
            <a:r>
              <a:rPr lang="nl-NL" dirty="0"/>
              <a:t>Nierziekten</a:t>
            </a:r>
          </a:p>
          <a:p>
            <a:r>
              <a:rPr lang="nl-NL" dirty="0"/>
              <a:t>Hartziekten</a:t>
            </a:r>
          </a:p>
          <a:p>
            <a:r>
              <a:rPr lang="nl-NL" dirty="0"/>
              <a:t>Longziekten</a:t>
            </a:r>
          </a:p>
          <a:p>
            <a:r>
              <a:rPr lang="nl-NL" dirty="0"/>
              <a:t>MS</a:t>
            </a:r>
          </a:p>
          <a:p>
            <a:r>
              <a:rPr lang="nl-NL" dirty="0"/>
              <a:t>Epilepsie</a:t>
            </a:r>
          </a:p>
          <a:p>
            <a:r>
              <a:rPr lang="nl-NL" dirty="0"/>
              <a:t>Kanker</a:t>
            </a:r>
          </a:p>
        </p:txBody>
      </p:sp>
    </p:spTree>
    <p:extLst>
      <p:ext uri="{BB962C8B-B14F-4D97-AF65-F5344CB8AC3E}">
        <p14:creationId xmlns:p14="http://schemas.microsoft.com/office/powerpoint/2010/main" val="836140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Infecties tijdens 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935479"/>
            <a:ext cx="8229600" cy="4591929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Toxoplasmose</a:t>
            </a:r>
          </a:p>
          <a:p>
            <a:r>
              <a:rPr lang="nl-NL" dirty="0"/>
              <a:t>Listeria</a:t>
            </a:r>
          </a:p>
          <a:p>
            <a:r>
              <a:rPr lang="nl-NL" dirty="0"/>
              <a:t>Q-koorts</a:t>
            </a:r>
          </a:p>
          <a:p>
            <a:r>
              <a:rPr lang="nl-NL" dirty="0"/>
              <a:t>Kinderziekten</a:t>
            </a:r>
          </a:p>
          <a:p>
            <a:pPr lvl="1"/>
            <a:r>
              <a:rPr lang="nl-NL" dirty="0"/>
              <a:t>Waterpokken (als het nog niet gehad hebt)</a:t>
            </a:r>
          </a:p>
          <a:p>
            <a:pPr lvl="1"/>
            <a:r>
              <a:rPr lang="nl-NL" dirty="0"/>
              <a:t>Rode hond (als je niet bent ingeënt)</a:t>
            </a:r>
          </a:p>
          <a:p>
            <a:pPr lvl="1"/>
            <a:r>
              <a:rPr lang="nl-NL" dirty="0"/>
              <a:t>Vijfde ziekte</a:t>
            </a:r>
          </a:p>
          <a:p>
            <a:pPr lvl="1"/>
            <a:r>
              <a:rPr lang="nl-NL" dirty="0"/>
              <a:t>Mazelen (als je niet bent ingeënt)</a:t>
            </a:r>
          </a:p>
          <a:p>
            <a:pPr lvl="1"/>
            <a:r>
              <a:rPr lang="nl-NL" dirty="0"/>
              <a:t>Bof (als je niet bent ingeënt)</a:t>
            </a:r>
          </a:p>
          <a:p>
            <a:r>
              <a:rPr lang="nl-NL" dirty="0"/>
              <a:t>Geslachtsziekten</a:t>
            </a:r>
          </a:p>
          <a:p>
            <a:r>
              <a:rPr lang="nl-NL" dirty="0"/>
              <a:t>HIV</a:t>
            </a:r>
          </a:p>
          <a:p>
            <a:r>
              <a:rPr lang="nl-NL" dirty="0"/>
              <a:t>Groep-B-streptokokken (GBS) (bij langdurig gebroken vliezen)</a:t>
            </a:r>
          </a:p>
        </p:txBody>
      </p:sp>
    </p:spTree>
    <p:extLst>
      <p:ext uri="{BB962C8B-B14F-4D97-AF65-F5344CB8AC3E}">
        <p14:creationId xmlns:p14="http://schemas.microsoft.com/office/powerpoint/2010/main" val="811859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de volgende keer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Leren</a:t>
            </a:r>
          </a:p>
          <a:p>
            <a:r>
              <a:rPr lang="nl-NL" dirty="0"/>
              <a:t>Reader Bevruchting, zwangerschap en geboorte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volgende keer meenemen:</a:t>
            </a:r>
          </a:p>
          <a:p>
            <a:pPr marL="0" indent="0">
              <a:buNone/>
            </a:pPr>
            <a:r>
              <a:rPr lang="nl-NL" dirty="0"/>
              <a:t>Reader Zieke kinderen</a:t>
            </a:r>
          </a:p>
        </p:txBody>
      </p:sp>
    </p:spTree>
    <p:extLst>
      <p:ext uri="{BB962C8B-B14F-4D97-AF65-F5344CB8AC3E}">
        <p14:creationId xmlns:p14="http://schemas.microsoft.com/office/powerpoint/2010/main" val="1481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64B61-67D7-4FDD-885E-3F681C6D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Ligging van de baby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EB79A-C3A5-46FD-932E-42DD6DC2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8992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Hoofd- of schedelligging</a:t>
            </a:r>
          </a:p>
          <a:p>
            <a:r>
              <a:rPr lang="nl-NL" dirty="0"/>
              <a:t>Stuitligging</a:t>
            </a:r>
          </a:p>
          <a:p>
            <a:pPr lvl="1"/>
            <a:r>
              <a:rPr lang="nl-NL" dirty="0"/>
              <a:t>Volkomen </a:t>
            </a:r>
          </a:p>
          <a:p>
            <a:pPr lvl="1"/>
            <a:r>
              <a:rPr lang="nl-NL" dirty="0"/>
              <a:t>Onvolkomen </a:t>
            </a:r>
          </a:p>
          <a:p>
            <a:r>
              <a:rPr lang="nl-NL" dirty="0"/>
              <a:t>Dwarsligging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800" dirty="0"/>
              <a:t>Onvolkomen        Volkomen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A5E376E-B687-457B-8BF1-76A6CB4F4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 bwMode="auto">
          <a:xfrm>
            <a:off x="5541249" y="1935480"/>
            <a:ext cx="3292026" cy="46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9FDA769-DF72-4C1C-A0FC-8658AD56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8175"/>
            <a:ext cx="1597321" cy="19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C99B07A-903C-4484-BACF-53B1E1A0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21" y="4164124"/>
            <a:ext cx="1453982" cy="19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van de bevalling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Verliezen van de slijmprop</a:t>
            </a:r>
          </a:p>
          <a:p>
            <a:r>
              <a:rPr lang="nl-NL" dirty="0"/>
              <a:t>Breken van de vliezen:</a:t>
            </a:r>
          </a:p>
          <a:p>
            <a:pPr lvl="1"/>
            <a:r>
              <a:rPr lang="nl-NL" dirty="0"/>
              <a:t>In het vruchtwater zitten witte vlokjes</a:t>
            </a:r>
          </a:p>
          <a:p>
            <a:r>
              <a:rPr lang="nl-NL" dirty="0"/>
              <a:t>Regelmatig terugkerende weeën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0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Weeën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Samentrekkingen van de baarmoeder onder invloed van het hormoon oxytocine </a:t>
            </a:r>
          </a:p>
          <a:p>
            <a:r>
              <a:rPr lang="nl-NL" dirty="0"/>
              <a:t>Verloop wee is een golfbeweging: wee zwelt aan, bereikt een hoogtepunt en neemt weer af</a:t>
            </a:r>
          </a:p>
          <a:p>
            <a:r>
              <a:rPr lang="nl-NL" dirty="0"/>
              <a:t>Harde buiken tijdens de zwangerschap</a:t>
            </a:r>
          </a:p>
          <a:p>
            <a:r>
              <a:rPr lang="nl-NL" dirty="0"/>
              <a:t>Voorweeën </a:t>
            </a:r>
            <a:r>
              <a:rPr lang="nl-NL" dirty="0">
                <a:sym typeface="Wingdings" pitchFamily="2" charset="2"/>
              </a:rPr>
              <a:t> indaling van het hoofdje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7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Weeën of het breken van de vliezen start de bevalling.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9" y="2567522"/>
            <a:ext cx="5816991" cy="375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68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bevalling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hlinkClick r:id="rId2"/>
              </a:rPr>
              <a:t>https://www.youtube.com/watch?v=ZQkULC1bXzc</a:t>
            </a:r>
            <a:r>
              <a:rPr lang="nl-NL" sz="1800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59" y="2646649"/>
            <a:ext cx="6164164" cy="36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9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Fasen tijdens de bevalling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Ontsluitingsfase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Uitdrijvingsfase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Nageboorte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79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848BCD-C7FC-42C4-9EF7-267EE4E856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8AE3D5-D799-4D65-86E7-E6E6E2E5A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CCA51B-9D2E-4DEF-B749-55377EC6D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818</Words>
  <Application>Microsoft Office PowerPoint</Application>
  <PresentationFormat>Diavoorstelling (4:3)</PresentationFormat>
  <Paragraphs>228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Calibri</vt:lpstr>
      <vt:lpstr>Constantia</vt:lpstr>
      <vt:lpstr>Wingdings 2</vt:lpstr>
      <vt:lpstr>Stroom</vt:lpstr>
      <vt:lpstr>Gezondheidskunde</vt:lpstr>
      <vt:lpstr>Inhoud</vt:lpstr>
      <vt:lpstr>Terugblik op de vorige keer</vt:lpstr>
      <vt:lpstr>Ligging van de baby</vt:lpstr>
      <vt:lpstr>Start van de bevalling </vt:lpstr>
      <vt:lpstr>Weeën </vt:lpstr>
      <vt:lpstr>Ontsluiting</vt:lpstr>
      <vt:lpstr>Natuurlijke bevalling</vt:lpstr>
      <vt:lpstr>Fasen tijdens de bevalling</vt:lpstr>
      <vt:lpstr>Ontsluitingsfase</vt:lpstr>
      <vt:lpstr>Uitdrijvingsfase</vt:lpstr>
      <vt:lpstr>Nageboortefase</vt:lpstr>
      <vt:lpstr>Keizersnede</vt:lpstr>
      <vt:lpstr>Pasgeboren baby</vt:lpstr>
      <vt:lpstr>Pathologie zwangerschap</vt:lpstr>
      <vt:lpstr>Afwijkende zwangerschappen</vt:lpstr>
      <vt:lpstr>Bloedverlies tijdens de eerste helft van de zwangerschap</vt:lpstr>
      <vt:lpstr>Molazwangerschap</vt:lpstr>
      <vt:lpstr>Buitenbaarmoederlijke zwangerschap</vt:lpstr>
      <vt:lpstr>Bloedverlies tijdens de tweede helft van de zwangerschap</vt:lpstr>
      <vt:lpstr>PowerPoint-presentatie</vt:lpstr>
      <vt:lpstr>Intra-uteriene vruchtdood (IUV)</vt:lpstr>
      <vt:lpstr>Vroeggeboorte</vt:lpstr>
      <vt:lpstr>Veel of te weinig vruchtwater</vt:lpstr>
      <vt:lpstr>Groeistoornissen</vt:lpstr>
      <vt:lpstr>Hyperemesis gravidarum</vt:lpstr>
      <vt:lpstr>Hypertensie</vt:lpstr>
      <vt:lpstr>Pre-eclampsie</vt:lpstr>
      <vt:lpstr>Eclampsie</vt:lpstr>
      <vt:lpstr>HELLP-syndroom</vt:lpstr>
      <vt:lpstr>Bekkeninstabiliteit </vt:lpstr>
      <vt:lpstr>Zwangerschapsdiabetes</vt:lpstr>
      <vt:lpstr>Zwangerschapsanemie</vt:lpstr>
      <vt:lpstr>Zwangerschapsdermatosen</vt:lpstr>
      <vt:lpstr>Ziekten en zwangerschap</vt:lpstr>
      <vt:lpstr>Infecties tijdens de zwangerschap</vt:lpstr>
      <vt:lpstr>Voor de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Femke van der Wal</dc:creator>
  <cp:lastModifiedBy>Femke van der Wal</cp:lastModifiedBy>
  <cp:revision>25</cp:revision>
  <dcterms:modified xsi:type="dcterms:W3CDTF">2020-10-29T10:33:57Z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